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718" r:id="rId1"/>
  </p:sldMasterIdLst>
  <p:notesMasterIdLst>
    <p:notesMasterId r:id="rId25"/>
  </p:notesMasterIdLst>
  <p:sldIdLst>
    <p:sldId id="2147480339" r:id="rId2"/>
    <p:sldId id="2147480355" r:id="rId3"/>
    <p:sldId id="2147480333" r:id="rId4"/>
    <p:sldId id="2147480347" r:id="rId5"/>
    <p:sldId id="2147480380" r:id="rId6"/>
    <p:sldId id="2147480381" r:id="rId7"/>
    <p:sldId id="2147480382" r:id="rId8"/>
    <p:sldId id="2147480383" r:id="rId9"/>
    <p:sldId id="2147480361" r:id="rId10"/>
    <p:sldId id="2147480377" r:id="rId11"/>
    <p:sldId id="2147480373" r:id="rId12"/>
    <p:sldId id="2147480379" r:id="rId13"/>
    <p:sldId id="2147480372" r:id="rId14"/>
    <p:sldId id="2147480352" r:id="rId15"/>
    <p:sldId id="2147480362" r:id="rId16"/>
    <p:sldId id="2147480364" r:id="rId17"/>
    <p:sldId id="2147480351" r:id="rId18"/>
    <p:sldId id="2147480365" r:id="rId19"/>
    <p:sldId id="2147480369" r:id="rId20"/>
    <p:sldId id="2147480371" r:id="rId21"/>
    <p:sldId id="2147480353" r:id="rId22"/>
    <p:sldId id="2147480354" r:id="rId23"/>
    <p:sldId id="2147480356" r:id="rId24"/>
  </p:sldIdLst>
  <p:sldSz cx="12192000" cy="6858000"/>
  <p:notesSz cx="6797675" cy="9926638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A20A99-CD58-AC5C-20ED-6088CD061AD0}" name="Jeni Chang" initials="JC" userId="23caba527d7f590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C89"/>
    <a:srgbClr val="B9CDE5"/>
    <a:srgbClr val="59999E"/>
    <a:srgbClr val="F2F2F2"/>
    <a:srgbClr val="90B4BE"/>
    <a:srgbClr val="E6E6E6"/>
    <a:srgbClr val="8CBABE"/>
    <a:srgbClr val="339933"/>
    <a:srgbClr val="ADBD42"/>
    <a:srgbClr val="CC72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183" autoAdjust="0"/>
  </p:normalViewPr>
  <p:slideViewPr>
    <p:cSldViewPr snapToGrid="0">
      <p:cViewPr varScale="1">
        <p:scale>
          <a:sx n="54" d="100"/>
          <a:sy n="54" d="100"/>
        </p:scale>
        <p:origin x="1112" y="5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A21C466A-BEE1-465C-8B45-A5956C557BA0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8D1E45D-C88A-4E28-88AF-6B7BE2B1A1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5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100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預期開發技術及產品說明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8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94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49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表格化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25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01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19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預期開發技術及產品說明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81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預期開發技術及產品說明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7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預期開發技術及產品說明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33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預期開發技術及產品說明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97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預期開發技術及產品說明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63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預期開發技術及產品說明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94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預期開發技術及產品說明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1E45D-C88A-4E28-88AF-6B7BE2B1A12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9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000" y="1122363"/>
            <a:ext cx="10800000" cy="2387600"/>
          </a:xfrm>
        </p:spPr>
        <p:txBody>
          <a:bodyPr anchor="ctr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00" y="3602038"/>
            <a:ext cx="10800000" cy="1655762"/>
          </a:xfrm>
        </p:spPr>
        <p:txBody>
          <a:bodyPr anchor="b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6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00" y="1080000"/>
            <a:ext cx="11520000" cy="522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5D6676CD-6250-47EB-B241-34B172BB811C}" type="datetime1">
              <a:rPr lang="en-US" altLang="zh-TW" smtClean="0"/>
              <a:t>6/5/2025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2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83C14E74-7942-4CBA-907B-6EB2F1CAE416}" type="datetime1">
              <a:rPr lang="en-US" altLang="zh-TW" smtClean="0"/>
              <a:t>6/5/2025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7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6000" y="1080000"/>
            <a:ext cx="5688000" cy="522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80000"/>
            <a:ext cx="5688000" cy="52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D596C715-CC0F-4F8F-A98C-436950C8DE29}" type="datetime1">
              <a:rPr lang="en-US" altLang="zh-TW" smtClean="0"/>
              <a:t>6/5/2025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3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00" y="72000"/>
            <a:ext cx="10800000" cy="90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0200" y="1080000"/>
            <a:ext cx="5688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0200" y="1908000"/>
            <a:ext cx="5688000" cy="4392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80000"/>
            <a:ext cx="5688000" cy="72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08000"/>
            <a:ext cx="5688000" cy="4392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715CD3EF-D82C-4B82-AABA-869A42515E56}" type="datetime1">
              <a:rPr lang="en-US" altLang="zh-TW" smtClean="0"/>
              <a:t>6/5/2025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0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44FE1AA3-A119-44A4-BAE0-2D5185407DFE}" type="datetime1">
              <a:rPr lang="en-US" altLang="zh-TW" smtClean="0"/>
              <a:t>6/5/2025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36000" y="6490825"/>
            <a:ext cx="12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fld id="{9CE14405-049C-4A8C-A3B6-BD8E4453742A}" type="datetime1">
              <a:rPr lang="en-US" altLang="zh-TW" smtClean="0"/>
              <a:t>6/5/2025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0176" y="6490825"/>
            <a:ext cx="3060000" cy="28800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Noto Sans TC" panose="020B0500000000000000" pitchFamily="34" charset="-120"/>
                <a:ea typeface="Noto Sans TC" panose="020B0500000000000000" pitchFamily="34" charset="-12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9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DF2A-A3E9-4EAF-8B8D-45D879F7F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7124" y="76809"/>
            <a:ext cx="4873752" cy="910615"/>
          </a:xfrm>
        </p:spPr>
        <p:txBody>
          <a:bodyPr anchor="b">
            <a:noAutofit/>
          </a:bodyPr>
          <a:lstStyle>
            <a:lvl1pPr>
              <a:defRPr sz="40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C09A4-276C-4BCA-B4C8-34C102CD4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07124" y="6356350"/>
            <a:ext cx="3592678" cy="365125"/>
          </a:xfrm>
        </p:spPr>
        <p:txBody>
          <a:bodyPr/>
          <a:lstStyle>
            <a:lvl1pPr>
              <a:defRPr>
                <a:solidFill>
                  <a:srgbClr val="168DA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B1257A-9E39-49E4-AABE-4C681F9C2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9802" y="6356350"/>
            <a:ext cx="1281074" cy="365125"/>
          </a:xfrm>
        </p:spPr>
        <p:txBody>
          <a:bodyPr/>
          <a:lstStyle>
            <a:lvl1pPr>
              <a:defRPr>
                <a:solidFill>
                  <a:srgbClr val="168DA5"/>
                </a:solidFill>
              </a:defRPr>
            </a:lvl1pPr>
          </a:lstStyle>
          <a:p>
            <a:fld id="{3F2141CC-6D22-46E7-B2BD-FEB7FB34A0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4470D81F-804A-42DC-B42F-E2F6F15B2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6096000" cy="6857999"/>
          </a:xfrm>
          <a:solidFill>
            <a:srgbClr val="168DA5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B10ED2-157C-4FED-9667-31CAEEECCE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1124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6386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6000" y="72000"/>
            <a:ext cx="10800000" cy="900000"/>
          </a:xfrm>
          <a:prstGeom prst="rect">
            <a:avLst/>
          </a:prstGeom>
        </p:spPr>
        <p:txBody>
          <a:bodyPr vert="horz" lIns="72000" tIns="36000" rIns="72000" bIns="360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000" y="1080000"/>
            <a:ext cx="11520000" cy="5220000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96000" y="6588000"/>
            <a:ext cx="1800000" cy="184666"/>
          </a:xfrm>
          <a:prstGeom prst="rect">
            <a:avLst/>
          </a:prstGeom>
        </p:spPr>
        <p:txBody>
          <a:bodyPr vert="horz" lIns="72000" tIns="0" rIns="72000" bIns="0" rtlCol="0" anchor="ctr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直線接點 6"/>
          <p:cNvCxnSpPr/>
          <p:nvPr userDrawn="1"/>
        </p:nvCxnSpPr>
        <p:spPr>
          <a:xfrm>
            <a:off x="246000" y="6480000"/>
            <a:ext cx="11700000" cy="0"/>
          </a:xfrm>
          <a:prstGeom prst="line">
            <a:avLst/>
          </a:prstGeom>
          <a:ln>
            <a:solidFill>
              <a:srgbClr val="507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 userDrawn="1"/>
        </p:nvSpPr>
        <p:spPr>
          <a:xfrm>
            <a:off x="8726804" y="6487531"/>
            <a:ext cx="3219196" cy="288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noAutofit/>
          </a:bodyPr>
          <a:lstStyle/>
          <a:p>
            <a:pPr algn="dist"/>
            <a:r>
              <a:rPr lang="zh-TW" altLang="en-US" sz="1400" b="1" dirty="0">
                <a:solidFill>
                  <a:srgbClr val="507C8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數位發展部  </a:t>
            </a:r>
            <a:r>
              <a:rPr lang="en-US" altLang="zh-TW" sz="1400" b="0" dirty="0">
                <a:solidFill>
                  <a:srgbClr val="507C8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Ministry of Digital Affairs</a:t>
            </a:r>
            <a:endParaRPr lang="zh-TW" altLang="en-US" sz="1400" b="0" dirty="0">
              <a:solidFill>
                <a:srgbClr val="507C8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413A6664-83E5-4487-B534-989C9B886DA9}"/>
              </a:ext>
            </a:extLst>
          </p:cNvPr>
          <p:cNvSpPr/>
          <p:nvPr userDrawn="1"/>
        </p:nvSpPr>
        <p:spPr>
          <a:xfrm>
            <a:off x="0" y="0"/>
            <a:ext cx="323529" cy="10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latin typeface="微軟正黑體" panose="020B0604030504040204" pitchFamily="34" charset="-120"/>
            </a:endParaRP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044000" cy="1015828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22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</p:sldLayoutIdLst>
  <p:hf hdr="0" ftr="0" dt="0"/>
  <p:txStyles>
    <p:titleStyle>
      <a:lvl1pPr marL="0" algn="l" defTabSz="914400" rtl="0" eaLnBrk="1" latinLnBrk="0" hangingPunct="1">
        <a:lnSpc>
          <a:spcPct val="100000"/>
        </a:lnSpc>
        <a:spcBef>
          <a:spcPts val="0"/>
        </a:spcBef>
        <a:buNone/>
        <a:defRPr sz="4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4445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71755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982663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255713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標題 5"/>
          <p:cNvSpPr>
            <a:spLocks noGrp="1"/>
          </p:cNvSpPr>
          <p:nvPr>
            <p:ph type="subTitle" idx="1"/>
          </p:nvPr>
        </p:nvSpPr>
        <p:spPr>
          <a:xfrm>
            <a:off x="1235999" y="4122814"/>
            <a:ext cx="9719999" cy="1260000"/>
          </a:xfrm>
        </p:spPr>
        <p:txBody>
          <a:bodyPr anchor="ctr" anchorCtr="0"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zh-TW" altLang="en-US" dirty="0"/>
              <a:t>提案廠商：</a:t>
            </a:r>
            <a:r>
              <a:rPr lang="en-US" altLang="zh-TW" dirty="0" err="1"/>
              <a:t>oooo</a:t>
            </a:r>
            <a:r>
              <a:rPr lang="zh-TW" altLang="en-US" dirty="0"/>
              <a:t>公司</a:t>
            </a:r>
            <a:endParaRPr lang="en-US" altLang="zh-TW" dirty="0"/>
          </a:p>
          <a:p>
            <a:pPr algn="just">
              <a:lnSpc>
                <a:spcPct val="150000"/>
              </a:lnSpc>
            </a:pPr>
            <a:r>
              <a:rPr lang="zh-TW" altLang="en-US" dirty="0"/>
              <a:t>平臺名稱：</a:t>
            </a:r>
            <a:endParaRPr lang="en-US" altLang="zh-TW" dirty="0"/>
          </a:p>
          <a:p>
            <a:pPr algn="just">
              <a:lnSpc>
                <a:spcPct val="150000"/>
              </a:lnSpc>
            </a:pPr>
            <a:r>
              <a:rPr lang="zh-TW" altLang="en-US" dirty="0"/>
              <a:t>計畫名稱：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1236000" y="3170034"/>
            <a:ext cx="9720000" cy="732800"/>
            <a:chOff x="1416000" y="3739366"/>
            <a:chExt cx="9720000" cy="732800"/>
          </a:xfrm>
        </p:grpSpPr>
        <p:sp>
          <p:nvSpPr>
            <p:cNvPr id="23" name="TextBox 43">
              <a:extLst>
                <a:ext uri="{FF2B5EF4-FFF2-40B4-BE49-F238E27FC236}">
                  <a16:creationId xmlns:a16="http://schemas.microsoft.com/office/drawing/2014/main" id="{D02F4B8E-9B3E-4F0F-A7A3-4E4CCE2F61D7}"/>
                </a:ext>
              </a:extLst>
            </p:cNvPr>
            <p:cNvSpPr txBox="1"/>
            <p:nvPr/>
          </p:nvSpPr>
          <p:spPr>
            <a:xfrm>
              <a:off x="1416000" y="3856613"/>
              <a:ext cx="9720000" cy="615553"/>
            </a:xfrm>
            <a:prstGeom prst="rect">
              <a:avLst/>
            </a:prstGeom>
            <a:solidFill>
              <a:srgbClr val="1C303C"/>
            </a:solidFill>
          </p:spPr>
          <p:txBody>
            <a:bodyPr wrap="square" lIns="36000" tIns="0" rIns="36000" bIns="0" rtlCol="0">
              <a:spAutoFit/>
            </a:bodyPr>
            <a:lstStyle/>
            <a:p>
              <a:pPr lvl="0" algn="ctr" defTabSz="914400"/>
              <a:endPara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Rectangle 38">
              <a:extLst>
                <a:ext uri="{FF2B5EF4-FFF2-40B4-BE49-F238E27FC236}">
                  <a16:creationId xmlns:a16="http://schemas.microsoft.com/office/drawing/2014/main" id="{EA19F564-C784-4AD8-912A-2FD004D79F20}"/>
                </a:ext>
              </a:extLst>
            </p:cNvPr>
            <p:cNvSpPr/>
            <p:nvPr/>
          </p:nvSpPr>
          <p:spPr>
            <a:xfrm>
              <a:off x="1416000" y="3739366"/>
              <a:ext cx="9720000" cy="63623"/>
            </a:xfrm>
            <a:prstGeom prst="rect">
              <a:avLst/>
            </a:prstGeom>
            <a:solidFill>
              <a:srgbClr val="1C303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51" name="Rectangle 15">
            <a:extLst>
              <a:ext uri="{FF2B5EF4-FFF2-40B4-BE49-F238E27FC236}">
                <a16:creationId xmlns:a16="http://schemas.microsoft.com/office/drawing/2014/main" id="{CC4808BA-8471-4775-9C2B-B33718187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869" y="1519154"/>
            <a:ext cx="98251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114</a:t>
            </a:r>
            <a:r>
              <a:rPr kumimoji="1" lang="zh-TW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年</a:t>
            </a:r>
            <a:r>
              <a:rPr kumimoji="1" lang="en-US" altLang="zh-TW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AI</a:t>
            </a:r>
            <a:r>
              <a:rPr kumimoji="1" lang="zh-TW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產業生態暨多元人才賦能推動計畫</a:t>
            </a:r>
            <a:br>
              <a:rPr kumimoji="1" lang="zh-TW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</a:br>
            <a:r>
              <a:rPr kumimoji="1" lang="zh-TW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開創多元</a:t>
            </a:r>
            <a:r>
              <a:rPr kumimoji="1" lang="en-US" altLang="zh-TW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AI</a:t>
            </a:r>
            <a:r>
              <a:rPr kumimoji="1" lang="zh-TW" alt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應用量能提案簡報</a:t>
            </a:r>
          </a:p>
        </p:txBody>
      </p:sp>
    </p:spTree>
    <p:extLst>
      <p:ext uri="{BB962C8B-B14F-4D97-AF65-F5344CB8AC3E}">
        <p14:creationId xmlns:p14="http://schemas.microsoft.com/office/powerpoint/2010/main" val="224419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65349D-3586-4E5D-9292-0853231A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(6/9)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620C5438-F92B-4511-9420-B4F926C61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04A63A0-6009-42E4-BD7C-B98E88EB56D6}"/>
              </a:ext>
            </a:extLst>
          </p:cNvPr>
          <p:cNvSpPr/>
          <p:nvPr/>
        </p:nvSpPr>
        <p:spPr>
          <a:xfrm>
            <a:off x="1401140" y="1054553"/>
            <a:ext cx="6720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目前使用瓶頸與相關數據說明</a:t>
            </a:r>
            <a:endParaRPr lang="zh-TW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BCC2C9CC-007E-4F48-82D4-5E8FF6B393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696292"/>
              </p:ext>
            </p:extLst>
          </p:nvPr>
        </p:nvGraphicFramePr>
        <p:xfrm>
          <a:off x="1490941" y="2370294"/>
          <a:ext cx="9531974" cy="2588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9487">
                  <a:extLst>
                    <a:ext uri="{9D8B030D-6E8A-4147-A177-3AD203B41FA5}">
                      <a16:colId xmlns:a16="http://schemas.microsoft.com/office/drawing/2014/main" val="1205476578"/>
                    </a:ext>
                  </a:extLst>
                </a:gridCol>
                <a:gridCol w="4577254">
                  <a:extLst>
                    <a:ext uri="{9D8B030D-6E8A-4147-A177-3AD203B41FA5}">
                      <a16:colId xmlns:a16="http://schemas.microsoft.com/office/drawing/2014/main" val="2106124758"/>
                    </a:ext>
                  </a:extLst>
                </a:gridCol>
                <a:gridCol w="3885233">
                  <a:extLst>
                    <a:ext uri="{9D8B030D-6E8A-4147-A177-3AD203B41FA5}">
                      <a16:colId xmlns:a16="http://schemas.microsoft.com/office/drawing/2014/main" val="3010713078"/>
                    </a:ext>
                  </a:extLst>
                </a:gridCol>
              </a:tblGrid>
              <a:tr h="780858"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使用瓶頸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現有數據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9959489"/>
                  </a:ext>
                </a:extLst>
              </a:tr>
              <a:tr h="1807785"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0333923"/>
                  </a:ext>
                </a:extLst>
              </a:tr>
            </a:tbl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id="{C40B2C8E-38B9-4C0C-88FC-423FE29CDE05}"/>
              </a:ext>
            </a:extLst>
          </p:cNvPr>
          <p:cNvSpPr/>
          <p:nvPr/>
        </p:nvSpPr>
        <p:spPr>
          <a:xfrm>
            <a:off x="1736896" y="1410856"/>
            <a:ext cx="48301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請說明使用瓶頸與相關數據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如導入率與使用頻率等</a:t>
            </a:r>
            <a:r>
              <a:rPr lang="en-US" altLang="zh-TW" sz="16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1564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89FC2-AAAE-45E2-9B7D-766326903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000" y="72000"/>
            <a:ext cx="10800000" cy="900000"/>
          </a:xfrm>
        </p:spPr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(7/9)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879543E-458E-4B22-8EE6-7592693E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FCE79E2-3C92-4F2B-AF32-741C457CD644}"/>
              </a:ext>
            </a:extLst>
          </p:cNvPr>
          <p:cNvSpPr/>
          <p:nvPr/>
        </p:nvSpPr>
        <p:spPr>
          <a:xfrm>
            <a:off x="1055999" y="1102167"/>
            <a:ext cx="6720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擴展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工具之整體規劃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11DA0B8-E8FF-4898-802F-649949F924FC}"/>
              </a:ext>
            </a:extLst>
          </p:cNvPr>
          <p:cNvSpPr/>
          <p:nvPr/>
        </p:nvSpPr>
        <p:spPr>
          <a:xfrm>
            <a:off x="1401140" y="1693999"/>
            <a:ext cx="6720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擴展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工具及應用技術之架構圖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FFFF26A-4811-4D81-AC91-70985BF027B8}"/>
              </a:ext>
            </a:extLst>
          </p:cNvPr>
          <p:cNvSpPr/>
          <p:nvPr/>
        </p:nvSpPr>
        <p:spPr>
          <a:xfrm>
            <a:off x="1713331" y="2063331"/>
            <a:ext cx="88200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請以架構圖方式呈現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工具從資料處理、模型開發到落地應用之技術架構及其說明。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850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89FC2-AAAE-45E2-9B7D-76632690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(8/9)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879543E-458E-4B22-8EE6-7592693E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11DA0B8-E8FF-4898-802F-649949F924FC}"/>
              </a:ext>
            </a:extLst>
          </p:cNvPr>
          <p:cNvSpPr/>
          <p:nvPr/>
        </p:nvSpPr>
        <p:spPr>
          <a:xfrm>
            <a:off x="1401140" y="967859"/>
            <a:ext cx="6720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預期導入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工具，其創新應用技術及應用情境，及可行性說明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93CE5FD-D983-4E25-B9E6-0256D8250E6A}"/>
              </a:ext>
            </a:extLst>
          </p:cNvPr>
          <p:cNvSpPr/>
          <p:nvPr/>
        </p:nvSpPr>
        <p:spPr>
          <a:xfrm>
            <a:off x="1709062" y="1436083"/>
            <a:ext cx="101380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須導入至少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工具，並分別說明應用情境、所使用的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模型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如：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BERT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GPT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模型、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RAG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6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MobileNet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...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等模型或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CNN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RNN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SVM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、迴歸、群集分析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...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等演算法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與技術應用內容、技術運行原理、訓練數據來源，及導入可行性分析等。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6E527072-57FD-4553-A9AC-89514C28FC47}"/>
              </a:ext>
            </a:extLst>
          </p:cNvPr>
          <p:cNvSpPr/>
          <p:nvPr/>
        </p:nvSpPr>
        <p:spPr>
          <a:xfrm>
            <a:off x="1401140" y="6129581"/>
            <a:ext cx="26516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項工具內容，</a:t>
            </a:r>
            <a:r>
              <a:rPr lang="zh-TW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表格自行增加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8DD9E42-A578-4372-A694-130D993D936B}"/>
              </a:ext>
            </a:extLst>
          </p:cNvPr>
          <p:cNvSpPr/>
          <p:nvPr/>
        </p:nvSpPr>
        <p:spPr>
          <a:xfrm>
            <a:off x="727886" y="2226266"/>
            <a:ext cx="5248894" cy="46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indent="-103505" algn="just">
              <a:lnSpc>
                <a:spcPct val="150000"/>
              </a:lnSpc>
              <a:spcAft>
                <a:spcPts val="0"/>
              </a:spcAft>
            </a:pP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A. </a:t>
            </a:r>
            <a:r>
              <a:rPr lang="zh-TW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預期導入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AI</a:t>
            </a:r>
            <a:r>
              <a:rPr lang="zh-TW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工具之整體規劃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C1F04C7-D3C4-4928-8875-A23819116756}"/>
              </a:ext>
            </a:extLst>
          </p:cNvPr>
          <p:cNvSpPr/>
          <p:nvPr/>
        </p:nvSpPr>
        <p:spPr>
          <a:xfrm>
            <a:off x="727886" y="2673476"/>
            <a:ext cx="4517262" cy="463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0" indent="-103505" algn="just">
              <a:lnSpc>
                <a:spcPct val="150000"/>
              </a:lnSpc>
              <a:spcAft>
                <a:spcPts val="0"/>
              </a:spcAft>
            </a:pP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B. </a:t>
            </a:r>
            <a:r>
              <a:rPr lang="zh-TW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預期導入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AI</a:t>
            </a:r>
            <a:r>
              <a:rPr lang="zh-TW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工具及相關說明表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E227777-5641-4CA3-8EE2-59EE2D4A4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802520"/>
              </p:ext>
            </p:extLst>
          </p:nvPr>
        </p:nvGraphicFramePr>
        <p:xfrm>
          <a:off x="1392274" y="3122317"/>
          <a:ext cx="9628027" cy="2886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4677">
                  <a:extLst>
                    <a:ext uri="{9D8B030D-6E8A-4147-A177-3AD203B41FA5}">
                      <a16:colId xmlns:a16="http://schemas.microsoft.com/office/drawing/2014/main" val="3323533385"/>
                    </a:ext>
                  </a:extLst>
                </a:gridCol>
                <a:gridCol w="1731328">
                  <a:extLst>
                    <a:ext uri="{9D8B030D-6E8A-4147-A177-3AD203B41FA5}">
                      <a16:colId xmlns:a16="http://schemas.microsoft.com/office/drawing/2014/main" val="73685310"/>
                    </a:ext>
                  </a:extLst>
                </a:gridCol>
                <a:gridCol w="6522022">
                  <a:extLst>
                    <a:ext uri="{9D8B030D-6E8A-4147-A177-3AD203B41FA5}">
                      <a16:colId xmlns:a16="http://schemas.microsoft.com/office/drawing/2014/main" val="1645623073"/>
                    </a:ext>
                  </a:extLst>
                </a:gridCol>
              </a:tblGrid>
              <a:tr h="503699">
                <a:tc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AI</a:t>
                      </a:r>
                      <a:r>
                        <a:rPr lang="zh-TW" sz="1600" kern="100" dirty="0">
                          <a:effectLst/>
                        </a:rPr>
                        <a:t>工具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30480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說明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73392"/>
                  </a:ext>
                </a:extLst>
              </a:tr>
              <a:tr h="450567">
                <a:tc rowSpan="5">
                  <a:txBody>
                    <a:bodyPr/>
                    <a:lstStyle/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</a:t>
                      </a:r>
                      <a:r>
                        <a:rPr lang="zh-TW" sz="1600" kern="100" dirty="0">
                          <a:effectLst/>
                        </a:rPr>
                        <a:t>工具</a:t>
                      </a:r>
                      <a:r>
                        <a:rPr lang="en-US" sz="1600" kern="100" dirty="0">
                          <a:effectLst/>
                        </a:rPr>
                        <a:t>1)</a:t>
                      </a:r>
                      <a:endParaRPr lang="zh-TW" sz="1600" kern="100" dirty="0">
                        <a:effectLst/>
                      </a:endParaRPr>
                    </a:p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TW" sz="1600" kern="100" dirty="0">
                        <a:effectLst/>
                      </a:endParaRPr>
                    </a:p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□既有優化</a:t>
                      </a:r>
                    </a:p>
                    <a:p>
                      <a:pPr marL="304800"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□新增工具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導入前</a:t>
                      </a:r>
                      <a:r>
                        <a:rPr lang="zh-TW" sz="16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應用情境</a:t>
                      </a:r>
                      <a:endParaRPr lang="zh-TW" sz="16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07C8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6044284"/>
                  </a:ext>
                </a:extLst>
              </a:tr>
              <a:tr h="3527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zh-TW" altLang="en-US" sz="1600" kern="10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導入後應用情境</a:t>
                      </a:r>
                      <a:endParaRPr lang="zh-TW" sz="16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07C8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505456"/>
                  </a:ext>
                </a:extLst>
              </a:tr>
              <a:tr h="26326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技術來源</a:t>
                      </a:r>
                      <a:endParaRPr lang="zh-TW" sz="16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07C8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自行研發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□技術採購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□開源模型介接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5462454"/>
                  </a:ext>
                </a:extLst>
              </a:tr>
              <a:tr h="5265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技術導入</a:t>
                      </a:r>
                      <a:r>
                        <a:rPr lang="zh-TW" sz="1600" kern="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進度</a:t>
                      </a:r>
                      <a:endParaRPr lang="zh-TW" sz="16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07C8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□尚未啟動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□評估中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□開發建置中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□測試中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□試行階段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□其他</a:t>
                      </a:r>
                      <a:r>
                        <a:rPr lang="en-US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______________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8769506"/>
                  </a:ext>
                </a:extLst>
              </a:tr>
              <a:tr h="78979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技術框架</a:t>
                      </a:r>
                      <a:endParaRPr lang="zh-TW" sz="16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07C8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技術說明：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包含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模型、演算法及其技術運行原理</a:t>
                      </a: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數據來源：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491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073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89FC2-AAAE-45E2-9B7D-76632690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(9/9)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879543E-458E-4B22-8EE6-7592693E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966F679D-3765-4B27-B6A4-904C56F2FACD}"/>
              </a:ext>
            </a:extLst>
          </p:cNvPr>
          <p:cNvSpPr/>
          <p:nvPr/>
        </p:nvSpPr>
        <p:spPr>
          <a:xfrm>
            <a:off x="1055999" y="1044304"/>
            <a:ext cx="6720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3.AI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工具成效驗證與評估機制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BB9ADC1-EB9A-4286-8C93-DB3293350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83798"/>
              </p:ext>
            </p:extLst>
          </p:nvPr>
        </p:nvGraphicFramePr>
        <p:xfrm>
          <a:off x="1719986" y="3054997"/>
          <a:ext cx="9324066" cy="17188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8022">
                  <a:extLst>
                    <a:ext uri="{9D8B030D-6E8A-4147-A177-3AD203B41FA5}">
                      <a16:colId xmlns:a16="http://schemas.microsoft.com/office/drawing/2014/main" val="1731116447"/>
                    </a:ext>
                  </a:extLst>
                </a:gridCol>
                <a:gridCol w="3108022">
                  <a:extLst>
                    <a:ext uri="{9D8B030D-6E8A-4147-A177-3AD203B41FA5}">
                      <a16:colId xmlns:a16="http://schemas.microsoft.com/office/drawing/2014/main" val="3269239266"/>
                    </a:ext>
                  </a:extLst>
                </a:gridCol>
                <a:gridCol w="3108022">
                  <a:extLst>
                    <a:ext uri="{9D8B030D-6E8A-4147-A177-3AD203B41FA5}">
                      <a16:colId xmlns:a16="http://schemas.microsoft.com/office/drawing/2014/main" val="2783747664"/>
                    </a:ext>
                  </a:extLst>
                </a:gridCol>
              </a:tblGrid>
              <a:tr h="572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評估指標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</a:rPr>
                        <a:t>預計成效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</a:rPr>
                        <a:t>佐證方式</a:t>
                      </a:r>
                      <a:endParaRPr lang="zh-TW" sz="1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8732376"/>
                  </a:ext>
                </a:extLst>
              </a:tr>
              <a:tr h="572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8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8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8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7103481"/>
                  </a:ext>
                </a:extLst>
              </a:tr>
              <a:tr h="572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8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800" kern="10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800" kern="1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2067074"/>
                  </a:ext>
                </a:extLst>
              </a:tr>
            </a:tbl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8EF4BFAB-DF1E-4777-AAAB-262C10DDC5DD}"/>
              </a:ext>
            </a:extLst>
          </p:cNvPr>
          <p:cNvSpPr/>
          <p:nvPr/>
        </p:nvSpPr>
        <p:spPr>
          <a:xfrm>
            <a:off x="1709062" y="1597640"/>
            <a:ext cx="9437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工具之驗證方式，並包含平臺上架會員使用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功能的比例（導入率、使用頻率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，並此評估指標須納入期末查核指標。</a:t>
            </a:r>
          </a:p>
        </p:txBody>
      </p:sp>
    </p:spTree>
    <p:extLst>
      <p:ext uri="{BB962C8B-B14F-4D97-AF65-F5344CB8AC3E}">
        <p14:creationId xmlns:p14="http://schemas.microsoft.com/office/powerpoint/2010/main" val="562511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AC6791-939C-4592-80F1-D5BDCD820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三、計畫推動說明與時程規劃</a:t>
            </a:r>
            <a:r>
              <a:rPr lang="en-US" altLang="zh-TW" sz="3200" dirty="0"/>
              <a:t>(1/3)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9211B90-1F60-4DFF-9A04-86F92FA5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66C3E74-8997-469A-86FB-16502DF00F48}"/>
              </a:ext>
            </a:extLst>
          </p:cNvPr>
          <p:cNvSpPr txBox="1"/>
          <p:nvPr/>
        </p:nvSpPr>
        <p:spPr>
          <a:xfrm>
            <a:off x="6765755" y="968157"/>
            <a:ext cx="53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得依實際需求增列工作項目，分項權重已有固定比例規範，不得異動。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74828FD-6691-40B5-BA1C-2D8C4A40F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730937"/>
              </p:ext>
            </p:extLst>
          </p:nvPr>
        </p:nvGraphicFramePr>
        <p:xfrm>
          <a:off x="96645" y="1245156"/>
          <a:ext cx="11998710" cy="5543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6244">
                  <a:extLst>
                    <a:ext uri="{9D8B030D-6E8A-4147-A177-3AD203B41FA5}">
                      <a16:colId xmlns:a16="http://schemas.microsoft.com/office/drawing/2014/main" val="800568408"/>
                    </a:ext>
                  </a:extLst>
                </a:gridCol>
                <a:gridCol w="970156">
                  <a:extLst>
                    <a:ext uri="{9D8B030D-6E8A-4147-A177-3AD203B41FA5}">
                      <a16:colId xmlns:a16="http://schemas.microsoft.com/office/drawing/2014/main" val="2695533019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168986463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38018853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633359569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1513012381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4116820452"/>
                    </a:ext>
                  </a:extLst>
                </a:gridCol>
              </a:tblGrid>
              <a:tr h="24864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分項權重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68505"/>
                  </a:ext>
                </a:extLst>
              </a:tr>
              <a:tr h="331523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415665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開發工作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8385932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A1.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141060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A2.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187869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A3.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3847487"/>
                  </a:ext>
                </a:extLst>
              </a:tr>
              <a:tr h="24284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A4.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35881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A5.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3946071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輔導工作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625502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B1.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36115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B2.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3541716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B3.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582022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B4.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5035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B5.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629120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C. </a:t>
                      </a:r>
                      <a:r>
                        <a:rPr lang="zh-TW" altLang="en-US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推廣工作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3887505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C1. 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3072941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C2. 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03381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C3.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2266490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C4.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551596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C5.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545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76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AC6791-939C-4592-80F1-D5BDCD820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三、計畫推動說明與時程規劃</a:t>
            </a:r>
            <a:r>
              <a:rPr lang="en-US" altLang="zh-TW" sz="3200" dirty="0"/>
              <a:t>(2/3)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9211B90-1F60-4DFF-9A04-86F92FA5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74828FD-6691-40B5-BA1C-2D8C4A40F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250"/>
              </p:ext>
            </p:extLst>
          </p:nvPr>
        </p:nvGraphicFramePr>
        <p:xfrm>
          <a:off x="96645" y="1245156"/>
          <a:ext cx="11998710" cy="5238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6244">
                  <a:extLst>
                    <a:ext uri="{9D8B030D-6E8A-4147-A177-3AD203B41FA5}">
                      <a16:colId xmlns:a16="http://schemas.microsoft.com/office/drawing/2014/main" val="800568408"/>
                    </a:ext>
                  </a:extLst>
                </a:gridCol>
                <a:gridCol w="970156">
                  <a:extLst>
                    <a:ext uri="{9D8B030D-6E8A-4147-A177-3AD203B41FA5}">
                      <a16:colId xmlns:a16="http://schemas.microsoft.com/office/drawing/2014/main" val="2695533019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168986463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38018853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633359569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1513012381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4116820452"/>
                    </a:ext>
                  </a:extLst>
                </a:gridCol>
              </a:tblGrid>
              <a:tr h="300703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分項權重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68505"/>
                  </a:ext>
                </a:extLst>
              </a:tr>
              <a:tr h="36340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415665"/>
                  </a:ext>
                </a:extLst>
              </a:tr>
              <a:tr h="300703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資訊安全運作與管理機制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8385932"/>
                  </a:ext>
                </a:extLst>
              </a:tr>
              <a:tr h="300703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D1. 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141060"/>
                  </a:ext>
                </a:extLst>
              </a:tr>
              <a:tr h="300703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D2. 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4187869"/>
                  </a:ext>
                </a:extLst>
              </a:tr>
              <a:tr h="300703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D3.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3847487"/>
                  </a:ext>
                </a:extLst>
              </a:tr>
              <a:tr h="300703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D4.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358814"/>
                  </a:ext>
                </a:extLst>
              </a:tr>
              <a:tr h="300703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D5.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3946071"/>
                  </a:ext>
                </a:extLst>
              </a:tr>
              <a:tr h="300703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關鍵績效達成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6255024"/>
                  </a:ext>
                </a:extLst>
              </a:tr>
              <a:tr h="1303049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E1.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導入平臺上架會員家數共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____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家既有會員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家、新會員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家，至少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20%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須為新進會員。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(1)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平臺上架會員至少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家以上。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(2)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至少使用 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 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項平臺 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 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工具，並於結案時提供佐證。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(3)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期中驗收時，至少完成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％平臺上架會員導入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技術應用。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3361154"/>
                  </a:ext>
                </a:extLst>
              </a:tr>
              <a:tr h="300703">
                <a:tc>
                  <a:txBody>
                    <a:bodyPr/>
                    <a:lstStyle/>
                    <a:p>
                      <a:pPr marL="38100" marR="39370" indent="503238" algn="just">
                        <a:lnSpc>
                          <a:spcPts val="15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E2. 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增加平臺業者營收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______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3541716"/>
                  </a:ext>
                </a:extLst>
              </a:tr>
              <a:tr h="46504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E3. 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帶動平臺業者投資額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(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外部投資、公司內部自我投資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582022"/>
                  </a:ext>
                </a:extLst>
              </a:tr>
              <a:tr h="400937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E4. 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新增平臺業者就業人數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(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人、女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5035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41BF5B96-4CD5-48A5-993B-780F44ADC950}"/>
              </a:ext>
            </a:extLst>
          </p:cNvPr>
          <p:cNvSpPr txBox="1"/>
          <p:nvPr/>
        </p:nvSpPr>
        <p:spPr>
          <a:xfrm>
            <a:off x="6765755" y="968157"/>
            <a:ext cx="53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得依實際需求增列工作項目，分項權重已有固定比例規範，不得異動。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427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AC6791-939C-4592-80F1-D5BDCD820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三、計畫推動說明與時程規劃</a:t>
            </a:r>
            <a:r>
              <a:rPr lang="en-US" altLang="zh-TW" sz="3200" dirty="0"/>
              <a:t>(3/3)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9211B90-1F60-4DFF-9A04-86F92FA5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74828FD-6691-40B5-BA1C-2D8C4A40F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766295"/>
              </p:ext>
            </p:extLst>
          </p:nvPr>
        </p:nvGraphicFramePr>
        <p:xfrm>
          <a:off x="96645" y="1191218"/>
          <a:ext cx="11998710" cy="2478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6244">
                  <a:extLst>
                    <a:ext uri="{9D8B030D-6E8A-4147-A177-3AD203B41FA5}">
                      <a16:colId xmlns:a16="http://schemas.microsoft.com/office/drawing/2014/main" val="800568408"/>
                    </a:ext>
                  </a:extLst>
                </a:gridCol>
                <a:gridCol w="970156">
                  <a:extLst>
                    <a:ext uri="{9D8B030D-6E8A-4147-A177-3AD203B41FA5}">
                      <a16:colId xmlns:a16="http://schemas.microsoft.com/office/drawing/2014/main" val="2695533019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168986463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38018853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633359569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1513012381"/>
                    </a:ext>
                  </a:extLst>
                </a:gridCol>
                <a:gridCol w="1302462">
                  <a:extLst>
                    <a:ext uri="{9D8B030D-6E8A-4147-A177-3AD203B41FA5}">
                      <a16:colId xmlns:a16="http://schemas.microsoft.com/office/drawing/2014/main" val="4116820452"/>
                    </a:ext>
                  </a:extLst>
                </a:gridCol>
              </a:tblGrid>
              <a:tr h="343795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分項權重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68505"/>
                  </a:ext>
                </a:extLst>
              </a:tr>
              <a:tr h="41548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415665"/>
                  </a:ext>
                </a:extLst>
              </a:tr>
              <a:tr h="343795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關鍵績效達成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8385932"/>
                  </a:ext>
                </a:extLst>
              </a:tr>
              <a:tr h="45839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E5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維持平臺業者就業人數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人、女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3946071"/>
                  </a:ext>
                </a:extLst>
              </a:tr>
              <a:tr h="572992">
                <a:tc>
                  <a:txBody>
                    <a:bodyPr/>
                    <a:lstStyle/>
                    <a:p>
                      <a:pPr marL="0" indent="449263"/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E6. 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完成既有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工具新應用數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至少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zh-TW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indent="449263"/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*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須於期中驗收，至少完成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創新應用技術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7307575"/>
                  </a:ext>
                </a:extLst>
              </a:tr>
              <a:tr h="343795">
                <a:tc>
                  <a:txBody>
                    <a:bodyPr/>
                    <a:lstStyle/>
                    <a:p>
                      <a:pPr marL="38100" marR="39370" indent="503238" algn="just">
                        <a:lnSpc>
                          <a:spcPts val="15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E7. AI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工具使用頻率提升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％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5939521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C364C8F9-86DB-4F56-8DB5-E377185DAD4D}"/>
              </a:ext>
            </a:extLst>
          </p:cNvPr>
          <p:cNvSpPr txBox="1"/>
          <p:nvPr/>
        </p:nvSpPr>
        <p:spPr>
          <a:xfrm>
            <a:off x="6765755" y="914219"/>
            <a:ext cx="53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得依實際需求增列工作項目，分項權重已有固定比例規範，不得異動。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172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C59B40-1DF3-4BE1-8FA6-71801EB1B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四、資訊安全運作機制說明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6BAACBD-B0C3-4640-A668-E298354E0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EA3FBE2-4AB8-45EB-ABA5-BED1C7F64744}"/>
              </a:ext>
            </a:extLst>
          </p:cNvPr>
          <p:cNvSpPr/>
          <p:nvPr/>
        </p:nvSpPr>
        <p:spPr>
          <a:xfrm>
            <a:off x="1055999" y="972000"/>
            <a:ext cx="60613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（一）公司資安運作現況盤點與說明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defRPr/>
            </a:pP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（二）資訊安全運作與管理機制規劃</a:t>
            </a:r>
          </a:p>
        </p:txBody>
      </p:sp>
    </p:spTree>
    <p:extLst>
      <p:ext uri="{BB962C8B-B14F-4D97-AF65-F5344CB8AC3E}">
        <p14:creationId xmlns:p14="http://schemas.microsoft.com/office/powerpoint/2010/main" val="817463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AC6791-939C-4592-80F1-D5BDCD820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五、預定查核點說明</a:t>
            </a:r>
            <a:r>
              <a:rPr lang="en-US" altLang="zh-TW" sz="3200" dirty="0"/>
              <a:t>(1/3)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9211B90-1F60-4DFF-9A04-86F92FA5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74828FD-6691-40B5-BA1C-2D8C4A40FA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6323" y="1210535"/>
          <a:ext cx="11759355" cy="5517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455">
                  <a:extLst>
                    <a:ext uri="{9D8B030D-6E8A-4147-A177-3AD203B41FA5}">
                      <a16:colId xmlns:a16="http://schemas.microsoft.com/office/drawing/2014/main" val="8005684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695533019"/>
                    </a:ext>
                  </a:extLst>
                </a:gridCol>
                <a:gridCol w="3699150">
                  <a:extLst>
                    <a:ext uri="{9D8B030D-6E8A-4147-A177-3AD203B41FA5}">
                      <a16:colId xmlns:a16="http://schemas.microsoft.com/office/drawing/2014/main" val="2761638352"/>
                    </a:ext>
                  </a:extLst>
                </a:gridCol>
                <a:gridCol w="3699150">
                  <a:extLst>
                    <a:ext uri="{9D8B030D-6E8A-4147-A177-3AD203B41FA5}">
                      <a16:colId xmlns:a16="http://schemas.microsoft.com/office/drawing/2014/main" val="1519517850"/>
                    </a:ext>
                  </a:extLst>
                </a:gridCol>
              </a:tblGrid>
              <a:tr h="5801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預定完成時間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查核點概述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查核點驗收資料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068505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開發工作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385932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A1.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141060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A2.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187869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A3.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847487"/>
                  </a:ext>
                </a:extLst>
              </a:tr>
              <a:tr h="24284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A4.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5881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A5.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946071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輔導工作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5502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B1.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36115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B2.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541716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B3.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582022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B4.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55035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B5.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29120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C. 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推廣工作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887505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072941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03381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C3.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266490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C4.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551596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C5.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5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740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AC6791-939C-4592-80F1-D5BDCD820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五、預定查核點說明</a:t>
            </a:r>
            <a:r>
              <a:rPr lang="en-US" altLang="zh-TW" sz="3200" dirty="0"/>
              <a:t>(2/3)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9211B90-1F60-4DFF-9A04-86F92FA5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74828FD-6691-40B5-BA1C-2D8C4A40F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94693"/>
              </p:ext>
            </p:extLst>
          </p:nvPr>
        </p:nvGraphicFramePr>
        <p:xfrm>
          <a:off x="216323" y="1210535"/>
          <a:ext cx="11759355" cy="5142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455">
                  <a:extLst>
                    <a:ext uri="{9D8B030D-6E8A-4147-A177-3AD203B41FA5}">
                      <a16:colId xmlns:a16="http://schemas.microsoft.com/office/drawing/2014/main" val="8005684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695533019"/>
                    </a:ext>
                  </a:extLst>
                </a:gridCol>
                <a:gridCol w="3699150">
                  <a:extLst>
                    <a:ext uri="{9D8B030D-6E8A-4147-A177-3AD203B41FA5}">
                      <a16:colId xmlns:a16="http://schemas.microsoft.com/office/drawing/2014/main" val="2761638352"/>
                    </a:ext>
                  </a:extLst>
                </a:gridCol>
                <a:gridCol w="3699150">
                  <a:extLst>
                    <a:ext uri="{9D8B030D-6E8A-4147-A177-3AD203B41FA5}">
                      <a16:colId xmlns:a16="http://schemas.microsoft.com/office/drawing/2014/main" val="1519517850"/>
                    </a:ext>
                  </a:extLst>
                </a:gridCol>
              </a:tblGrid>
              <a:tr h="5842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預定完成時間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查核點概述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查核點驗收資料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068505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資訊安全運作與管理機制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385932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D1.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141060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D2.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187869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lvl="1"/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D3.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847487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D4.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58814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D5. </a:t>
                      </a:r>
                      <a:r>
                        <a:rPr lang="zh-TW" altLang="zh-TW" sz="12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○○○○</a:t>
                      </a:r>
                      <a:endParaRPr lang="zh-TW" altLang="en-US" sz="12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946071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關鍵績效達成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55024"/>
                  </a:ext>
                </a:extLst>
              </a:tr>
              <a:tr h="156555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E1.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導入平臺上架會員家數共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____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家既有會員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家、新會員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家，至少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20%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須為新進會員。</a:t>
                      </a:r>
                      <a:endParaRPr kumimoji="0" lang="en-US" altLang="zh-TW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(1)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平臺上架會員至少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家以上。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(2)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至少使用 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 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項平臺 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 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工具，並於結案時提供佐證。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(3)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期中驗收時，至少完成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％平臺上架會員導入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技術應用。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361154"/>
                  </a:ext>
                </a:extLst>
              </a:tr>
              <a:tr h="276274">
                <a:tc>
                  <a:txBody>
                    <a:bodyPr/>
                    <a:lstStyle/>
                    <a:p>
                      <a:pPr marL="38100" marR="39370" indent="503238" algn="just">
                        <a:lnSpc>
                          <a:spcPts val="15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E2. 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增加平臺業者營收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______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541716"/>
                  </a:ext>
                </a:extLst>
              </a:tr>
              <a:tr h="414363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E3. 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帶動平臺業者投資額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(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外部投資、公司內部自我投資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582022"/>
                  </a:ext>
                </a:extLst>
              </a:tr>
              <a:tr h="368365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E4. 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新增平臺業者就業人數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(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人、女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55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552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群組 25">
            <a:extLst>
              <a:ext uri="{FF2B5EF4-FFF2-40B4-BE49-F238E27FC236}">
                <a16:creationId xmlns:a16="http://schemas.microsoft.com/office/drawing/2014/main" id="{8F945C40-AE21-4245-95A6-E77DEACB4712}"/>
              </a:ext>
            </a:extLst>
          </p:cNvPr>
          <p:cNvGrpSpPr/>
          <p:nvPr/>
        </p:nvGrpSpPr>
        <p:grpSpPr>
          <a:xfrm>
            <a:off x="400011" y="1259843"/>
            <a:ext cx="5606415" cy="1988531"/>
            <a:chOff x="688657" y="887642"/>
            <a:chExt cx="2615807" cy="2178398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7912D1DC-A118-4090-B84E-7F1A9BDFA902}"/>
                </a:ext>
              </a:extLst>
            </p:cNvPr>
            <p:cNvSpPr/>
            <p:nvPr/>
          </p:nvSpPr>
          <p:spPr bwMode="auto">
            <a:xfrm>
              <a:off x="1018647" y="887642"/>
              <a:ext cx="2285817" cy="217839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4295" tIns="37148" rIns="74295" bIns="37148" numCol="1" rtlCol="0" anchor="ctr" anchorCtr="0" compatLnSpc="1">
              <a:prstTxWarp prst="textNoShape">
                <a:avLst/>
              </a:prstTxWarp>
            </a:bodyPr>
            <a:lstStyle/>
            <a:p>
              <a:pPr marL="350225" indent="-285750" defTabSz="742950">
                <a:lnSpc>
                  <a:spcPts val="2600"/>
                </a:lnSpc>
                <a:buFont typeface="Arial" panose="020B0604020202020204" pitchFamily="34" charset="0"/>
                <a:buChar char="•"/>
                <a:defRPr/>
              </a:pPr>
              <a:endParaRPr lang="zh-TW" altLang="en-US" sz="1400" kern="0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 charset="-12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3B891C8C-7797-41CF-990E-8873EC2C5094}"/>
                </a:ext>
              </a:extLst>
            </p:cNvPr>
            <p:cNvSpPr/>
            <p:nvPr/>
          </p:nvSpPr>
          <p:spPr bwMode="auto">
            <a:xfrm>
              <a:off x="688657" y="887642"/>
              <a:ext cx="290692" cy="217839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4295" tIns="37148" rIns="74295" bIns="3714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42950">
                <a:defRPr/>
              </a:pPr>
              <a:r>
                <a:rPr lang="zh-TW" altLang="en-US" sz="1600" kern="0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基本資料</a:t>
              </a:r>
            </a:p>
          </p:txBody>
        </p:sp>
      </p:grp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EEE6E2A-FC48-4E0B-B72F-F7C51268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D31F837A-9CD1-4D23-83DB-5A9E51A61D72}"/>
              </a:ext>
            </a:extLst>
          </p:cNvPr>
          <p:cNvGrpSpPr/>
          <p:nvPr/>
        </p:nvGrpSpPr>
        <p:grpSpPr>
          <a:xfrm>
            <a:off x="6224999" y="1255132"/>
            <a:ext cx="5606415" cy="1988531"/>
            <a:chOff x="688657" y="887642"/>
            <a:chExt cx="2615807" cy="2178398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AD6D5C3C-CB2E-4680-B671-9962BC46D734}"/>
                </a:ext>
              </a:extLst>
            </p:cNvPr>
            <p:cNvSpPr/>
            <p:nvPr/>
          </p:nvSpPr>
          <p:spPr bwMode="auto">
            <a:xfrm>
              <a:off x="1018647" y="887642"/>
              <a:ext cx="2285817" cy="217839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4295" tIns="37148" rIns="74295" bIns="37148" numCol="1" rtlCol="0" anchor="ctr" anchorCtr="0" compatLnSpc="1">
              <a:prstTxWarp prst="textNoShape">
                <a:avLst/>
              </a:prstTxWarp>
            </a:bodyPr>
            <a:lstStyle/>
            <a:p>
              <a:pPr marL="64475" defTabSz="742950">
                <a:lnSpc>
                  <a:spcPts val="2600"/>
                </a:lnSpc>
                <a:defRPr/>
              </a:pPr>
              <a:r>
                <a:rPr lang="zh-TW" altLang="en-US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     </a:t>
              </a:r>
              <a:r>
                <a:rPr lang="en-US" altLang="zh-TW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(</a:t>
              </a:r>
              <a:r>
                <a:rPr lang="zh-TW" altLang="en-US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約</a:t>
              </a:r>
              <a:r>
                <a:rPr lang="en-US" altLang="zh-TW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150</a:t>
              </a:r>
              <a:r>
                <a:rPr lang="zh-TW" altLang="en-US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字</a:t>
              </a:r>
              <a:r>
                <a:rPr lang="en-US" altLang="zh-TW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)</a:t>
              </a:r>
            </a:p>
            <a:p>
              <a:pPr marL="350225" indent="-285750" defTabSz="742950">
                <a:lnSpc>
                  <a:spcPts val="2600"/>
                </a:lnSpc>
                <a:buFont typeface="Arial" panose="020B0604020202020204" pitchFamily="34" charset="0"/>
                <a:buChar char="•"/>
                <a:defRPr/>
              </a:pPr>
              <a:r>
                <a:rPr lang="zh-TW" altLang="en-US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至少</a:t>
              </a:r>
              <a:r>
                <a:rPr lang="en-US" altLang="zh-TW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100</a:t>
              </a:r>
              <a:r>
                <a:rPr lang="zh-TW" altLang="en-US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家平臺上架會員推動策略及規劃</a:t>
              </a:r>
              <a:endParaRPr lang="en-US" altLang="zh-TW" sz="1400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 charset="-120"/>
              </a:endParaRPr>
            </a:p>
            <a:p>
              <a:pPr marL="350225" indent="-285750" defTabSz="742950">
                <a:lnSpc>
                  <a:spcPts val="2600"/>
                </a:lnSpc>
                <a:buFont typeface="Arial" panose="020B0604020202020204" pitchFamily="34" charset="0"/>
                <a:buChar char="•"/>
                <a:defRPr/>
              </a:pPr>
              <a:r>
                <a:rPr lang="en-US" altLang="zh-TW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5</a:t>
              </a:r>
              <a:r>
                <a:rPr lang="zh-TW" altLang="en-US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項</a:t>
              </a:r>
              <a:r>
                <a:rPr lang="en-US" altLang="zh-TW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AI</a:t>
              </a:r>
              <a:r>
                <a:rPr lang="zh-TW" altLang="en-US" sz="1400" kern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創新應用技術規劃與執行策略</a:t>
              </a:r>
              <a:endParaRPr lang="en-US" altLang="zh-TW" sz="1400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 charset="-120"/>
              </a:endParaRPr>
            </a:p>
            <a:p>
              <a:pPr marL="64475" defTabSz="742950">
                <a:lnSpc>
                  <a:spcPts val="2600"/>
                </a:lnSpc>
                <a:defRPr/>
              </a:pPr>
              <a:r>
                <a:rPr lang="zh-TW" altLang="en-US" sz="1400" kern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Microsoft JhengHei" charset="-120"/>
                </a:rPr>
                <a:t>      </a:t>
              </a:r>
              <a:endParaRPr lang="zh-TW" altLang="en-US" sz="1400" kern="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BBCCA64-59AD-4B89-A9EA-7468C655434D}"/>
                </a:ext>
              </a:extLst>
            </p:cNvPr>
            <p:cNvSpPr/>
            <p:nvPr/>
          </p:nvSpPr>
          <p:spPr bwMode="auto">
            <a:xfrm>
              <a:off x="688657" y="887642"/>
              <a:ext cx="290692" cy="217839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4295" tIns="37148" rIns="74295" bIns="3714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742950">
                <a:defRPr/>
              </a:pPr>
              <a:r>
                <a:rPr lang="zh-TW" altLang="en-US" sz="1600" kern="0" dirty="0">
                  <a:solidFill>
                    <a:prstClr val="white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計畫簡介</a:t>
              </a: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34C01AA0-E51E-43F3-A51A-D70A462D686D}"/>
              </a:ext>
            </a:extLst>
          </p:cNvPr>
          <p:cNvSpPr/>
          <p:nvPr/>
        </p:nvSpPr>
        <p:spPr>
          <a:xfrm>
            <a:off x="1126937" y="1752863"/>
            <a:ext cx="44210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提案廠商：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平臺名稱：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計畫名稱：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合作業者： 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標題 1">
            <a:extLst>
              <a:ext uri="{FF2B5EF4-FFF2-40B4-BE49-F238E27FC236}">
                <a16:creationId xmlns:a16="http://schemas.microsoft.com/office/drawing/2014/main" id="{D46A6D27-0902-4770-B971-BDEF37763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26833"/>
            <a:ext cx="10799762" cy="900112"/>
          </a:xfrm>
        </p:spPr>
        <p:txBody>
          <a:bodyPr/>
          <a:lstStyle/>
          <a:p>
            <a:r>
              <a:rPr kumimoji="1" lang="zh-TW" altLang="en-US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華康隸書體" charset="-120"/>
              </a:rPr>
              <a:t>提案摘要</a:t>
            </a:r>
            <a:r>
              <a:rPr lang="zh-TW" altLang="en-US" dirty="0"/>
              <a:t>說明</a:t>
            </a:r>
            <a:endParaRPr lang="zh-TW" altLang="en-US" sz="2800" dirty="0"/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B62A4B42-762A-45E8-BD8F-381C9D02B10D}"/>
              </a:ext>
            </a:extLst>
          </p:cNvPr>
          <p:cNvSpPr/>
          <p:nvPr/>
        </p:nvSpPr>
        <p:spPr>
          <a:xfrm>
            <a:off x="616054" y="3573686"/>
            <a:ext cx="3012708" cy="394636"/>
          </a:xfrm>
          <a:prstGeom prst="roundRect">
            <a:avLst/>
          </a:prstGeom>
          <a:solidFill>
            <a:srgbClr val="599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工具應用技術</a:t>
            </a: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FCC5E0F2-3C57-4C7F-ACD1-860B5C926F8F}"/>
              </a:ext>
            </a:extLst>
          </p:cNvPr>
          <p:cNvSpPr/>
          <p:nvPr/>
        </p:nvSpPr>
        <p:spPr>
          <a:xfrm>
            <a:off x="4538574" y="3573686"/>
            <a:ext cx="3012708" cy="394636"/>
          </a:xfrm>
          <a:prstGeom prst="roundRect">
            <a:avLst/>
          </a:prstGeom>
          <a:solidFill>
            <a:srgbClr val="599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應用情境說明</a:t>
            </a: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A2681DC9-3086-4BDB-A586-97003DB0034F}"/>
              </a:ext>
            </a:extLst>
          </p:cNvPr>
          <p:cNvSpPr/>
          <p:nvPr/>
        </p:nvSpPr>
        <p:spPr>
          <a:xfrm>
            <a:off x="8461094" y="3573686"/>
            <a:ext cx="3012708" cy="394636"/>
          </a:xfrm>
          <a:prstGeom prst="roundRect">
            <a:avLst/>
          </a:prstGeom>
          <a:solidFill>
            <a:srgbClr val="599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導入效益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ED6AD4D-F009-4DC9-A9D6-F8CEC0F300A3}"/>
              </a:ext>
            </a:extLst>
          </p:cNvPr>
          <p:cNvSpPr/>
          <p:nvPr/>
        </p:nvSpPr>
        <p:spPr>
          <a:xfrm>
            <a:off x="616054" y="4208954"/>
            <a:ext cx="3012708" cy="1799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96CB0B2-E5FC-49C5-B2C9-5DB6D8177736}"/>
              </a:ext>
            </a:extLst>
          </p:cNvPr>
          <p:cNvSpPr/>
          <p:nvPr/>
        </p:nvSpPr>
        <p:spPr>
          <a:xfrm>
            <a:off x="4538574" y="4208954"/>
            <a:ext cx="3012708" cy="1799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D2ACB242-ECB6-4A94-AE8F-6224AA2C8D86}"/>
              </a:ext>
            </a:extLst>
          </p:cNvPr>
          <p:cNvSpPr/>
          <p:nvPr/>
        </p:nvSpPr>
        <p:spPr>
          <a:xfrm>
            <a:off x="8461094" y="4208954"/>
            <a:ext cx="3012708" cy="1799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27A4DF9-73C2-4035-AEE5-38818F213726}"/>
              </a:ext>
            </a:extLst>
          </p:cNvPr>
          <p:cNvSpPr txBox="1"/>
          <p:nvPr/>
        </p:nvSpPr>
        <p:spPr>
          <a:xfrm>
            <a:off x="776700" y="4334083"/>
            <a:ext cx="27239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既有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工具說明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○○○○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5</a:t>
            </a:r>
            <a:r>
              <a:rPr lang="zh-TW" altLang="en-US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項</a:t>
            </a:r>
            <a:r>
              <a:rPr lang="en-US" altLang="zh-TW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AI</a:t>
            </a:r>
            <a:r>
              <a:rPr lang="zh-TW" altLang="en-US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創新應用技術</a:t>
            </a:r>
            <a:endParaRPr lang="en-US" altLang="zh-TW" sz="1400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○○○○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08867785-9BF9-413C-AB0E-F7D5D8702D93}"/>
              </a:ext>
            </a:extLst>
          </p:cNvPr>
          <p:cNvSpPr txBox="1"/>
          <p:nvPr/>
        </p:nvSpPr>
        <p:spPr>
          <a:xfrm>
            <a:off x="4682953" y="4334083"/>
            <a:ext cx="27239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既有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工具說明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○○○○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5</a:t>
            </a:r>
            <a:r>
              <a:rPr lang="zh-TW" altLang="en-US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項</a:t>
            </a:r>
            <a:r>
              <a:rPr lang="en-US" altLang="zh-TW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AI</a:t>
            </a:r>
            <a:r>
              <a:rPr lang="zh-TW" altLang="en-US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創新應用技術</a:t>
            </a:r>
            <a:endParaRPr lang="en-US" altLang="zh-TW" sz="1400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○○○○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3AA932A7-8C7A-4894-9829-B6CE318BB84D}"/>
              </a:ext>
            </a:extLst>
          </p:cNvPr>
          <p:cNvSpPr txBox="1"/>
          <p:nvPr/>
        </p:nvSpPr>
        <p:spPr>
          <a:xfrm>
            <a:off x="8605473" y="4334083"/>
            <a:ext cx="27239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既有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工具說明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○○○○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5</a:t>
            </a:r>
            <a:r>
              <a:rPr lang="zh-TW" altLang="en-US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項</a:t>
            </a:r>
            <a:r>
              <a:rPr lang="en-US" altLang="zh-TW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AI</a:t>
            </a:r>
            <a:r>
              <a:rPr lang="zh-TW" altLang="en-US" sz="1400" kern="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創新應用技術</a:t>
            </a:r>
            <a:endParaRPr lang="en-US" altLang="zh-TW" sz="1400" kern="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○○○○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箭號: 向右 1">
            <a:extLst>
              <a:ext uri="{FF2B5EF4-FFF2-40B4-BE49-F238E27FC236}">
                <a16:creationId xmlns:a16="http://schemas.microsoft.com/office/drawing/2014/main" id="{38C1B5BF-9599-4A17-9F27-2BFA885BB904}"/>
              </a:ext>
            </a:extLst>
          </p:cNvPr>
          <p:cNvSpPr/>
          <p:nvPr/>
        </p:nvSpPr>
        <p:spPr>
          <a:xfrm>
            <a:off x="3773141" y="3438933"/>
            <a:ext cx="681613" cy="895150"/>
          </a:xfrm>
          <a:prstGeom prst="rightArrow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箭號: 向右 29">
            <a:extLst>
              <a:ext uri="{FF2B5EF4-FFF2-40B4-BE49-F238E27FC236}">
                <a16:creationId xmlns:a16="http://schemas.microsoft.com/office/drawing/2014/main" id="{C2956DD9-BBBB-48EE-B4D5-9A483AA3DFC2}"/>
              </a:ext>
            </a:extLst>
          </p:cNvPr>
          <p:cNvSpPr/>
          <p:nvPr/>
        </p:nvSpPr>
        <p:spPr>
          <a:xfrm>
            <a:off x="7635102" y="3438933"/>
            <a:ext cx="681613" cy="895150"/>
          </a:xfrm>
          <a:prstGeom prst="rightArrow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361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AC6791-939C-4592-80F1-D5BDCD820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五、預定查核點說明</a:t>
            </a:r>
            <a:r>
              <a:rPr lang="en-US" altLang="zh-TW" sz="3200" dirty="0"/>
              <a:t>(3/3)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9211B90-1F60-4DFF-9A04-86F92FA5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74828FD-6691-40B5-BA1C-2D8C4A40F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09063"/>
              </p:ext>
            </p:extLst>
          </p:nvPr>
        </p:nvGraphicFramePr>
        <p:xfrm>
          <a:off x="216323" y="1229903"/>
          <a:ext cx="11759355" cy="2134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455">
                  <a:extLst>
                    <a:ext uri="{9D8B030D-6E8A-4147-A177-3AD203B41FA5}">
                      <a16:colId xmlns:a16="http://schemas.microsoft.com/office/drawing/2014/main" val="8005684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695533019"/>
                    </a:ext>
                  </a:extLst>
                </a:gridCol>
                <a:gridCol w="3699150">
                  <a:extLst>
                    <a:ext uri="{9D8B030D-6E8A-4147-A177-3AD203B41FA5}">
                      <a16:colId xmlns:a16="http://schemas.microsoft.com/office/drawing/2014/main" val="2761638352"/>
                    </a:ext>
                  </a:extLst>
                </a:gridCol>
                <a:gridCol w="3699150">
                  <a:extLst>
                    <a:ext uri="{9D8B030D-6E8A-4147-A177-3AD203B41FA5}">
                      <a16:colId xmlns:a16="http://schemas.microsoft.com/office/drawing/2014/main" val="1519517850"/>
                    </a:ext>
                  </a:extLst>
                </a:gridCol>
              </a:tblGrid>
              <a:tr h="58016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預定完成時間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查核點概述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查核點驗收資料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0068505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關鍵績效達成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385932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E5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維持平臺業者就業人數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男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人、女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946071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0" indent="449263"/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E6. 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完成既有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工具新應用數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至少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zh-TW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452438" indent="-3175"/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*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須於期中驗收，至少完成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</a:t>
                      </a:r>
                      <a:r>
                        <a:rPr kumimoji="0" lang="en-US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kumimoji="0" lang="zh-TW" altLang="zh-TW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創新應用技術</a:t>
                      </a:r>
                      <a:endParaRPr kumimoji="0" lang="zh-TW" altLang="en-US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55024"/>
                  </a:ext>
                </a:extLst>
              </a:tr>
              <a:tr h="248642">
                <a:tc>
                  <a:txBody>
                    <a:bodyPr/>
                    <a:lstStyle/>
                    <a:p>
                      <a:pPr marL="38100" marR="39370" indent="503238" algn="just">
                        <a:lnSpc>
                          <a:spcPts val="15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E7. AI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工具使用頻率提升</a:t>
                      </a:r>
                      <a:r>
                        <a:rPr kumimoji="0" 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____</a:t>
                      </a:r>
                      <a:r>
                        <a:rPr kumimoji="0" lang="zh-TW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％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kumimoji="0" lang="en-US" altLang="zh-TW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</a:t>
                      </a:r>
                      <a:r>
                        <a:rPr kumimoji="0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361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558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A9BDF7-DDD9-46F0-A25D-11D2EA36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六、預期效益及亮點說明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27E9DCB-33D4-4922-92A1-7A702AF1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34C87E5-2F15-46B2-97F3-D585AA444992}"/>
              </a:ext>
            </a:extLst>
          </p:cNvPr>
          <p:cNvSpPr/>
          <p:nvPr/>
        </p:nvSpPr>
        <p:spPr>
          <a:xfrm>
            <a:off x="1055999" y="972000"/>
            <a:ext cx="672038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（一）量化效益說明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（二）非量化效益說明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（三）導入亮點說明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3719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3149C6-74E5-43C6-974A-45D7A879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七、經費說明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C460825-82E0-4696-BF7E-12158292B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3E5E53A-3792-4594-BA71-E6E007F3E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219808"/>
              </p:ext>
            </p:extLst>
          </p:nvPr>
        </p:nvGraphicFramePr>
        <p:xfrm>
          <a:off x="516029" y="1251398"/>
          <a:ext cx="11159941" cy="5057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98">
                  <a:extLst>
                    <a:ext uri="{9D8B030D-6E8A-4147-A177-3AD203B41FA5}">
                      <a16:colId xmlns:a16="http://schemas.microsoft.com/office/drawing/2014/main" val="474326214"/>
                    </a:ext>
                  </a:extLst>
                </a:gridCol>
                <a:gridCol w="2159989">
                  <a:extLst>
                    <a:ext uri="{9D8B030D-6E8A-4147-A177-3AD203B41FA5}">
                      <a16:colId xmlns:a16="http://schemas.microsoft.com/office/drawing/2014/main" val="3646918777"/>
                    </a:ext>
                  </a:extLst>
                </a:gridCol>
                <a:gridCol w="3599981">
                  <a:extLst>
                    <a:ext uri="{9D8B030D-6E8A-4147-A177-3AD203B41FA5}">
                      <a16:colId xmlns:a16="http://schemas.microsoft.com/office/drawing/2014/main" val="3728254555"/>
                    </a:ext>
                  </a:extLst>
                </a:gridCol>
                <a:gridCol w="2307135">
                  <a:extLst>
                    <a:ext uri="{9D8B030D-6E8A-4147-A177-3AD203B41FA5}">
                      <a16:colId xmlns:a16="http://schemas.microsoft.com/office/drawing/2014/main" val="1314209298"/>
                    </a:ext>
                  </a:extLst>
                </a:gridCol>
                <a:gridCol w="2642838">
                  <a:extLst>
                    <a:ext uri="{9D8B030D-6E8A-4147-A177-3AD203B41FA5}">
                      <a16:colId xmlns:a16="http://schemas.microsoft.com/office/drawing/2014/main" val="2101827209"/>
                    </a:ext>
                  </a:extLst>
                </a:gridCol>
              </a:tblGrid>
              <a:tr h="584202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經費項目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經費說明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請填寫各項目之計算公式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2241247"/>
                  </a:ext>
                </a:extLst>
              </a:tr>
              <a:tr h="357013">
                <a:tc rowSpan="4">
                  <a:txBody>
                    <a:bodyPr/>
                    <a:lstStyle/>
                    <a:p>
                      <a:pPr algn="l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薪資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人月*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2253832"/>
                  </a:ext>
                </a:extLst>
              </a:tr>
              <a:tr h="489986">
                <a:tc v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薪資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人月*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2462664"/>
                  </a:ext>
                </a:extLst>
              </a:tr>
              <a:tr h="357013">
                <a:tc v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薪資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(C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人月*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800702"/>
                  </a:ext>
                </a:extLst>
              </a:tr>
              <a:tr h="292101">
                <a:tc v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3713210"/>
                  </a:ext>
                </a:extLst>
              </a:tr>
              <a:tr h="292101">
                <a:tc rowSpan="8">
                  <a:txBody>
                    <a:bodyPr/>
                    <a:lstStyle/>
                    <a:p>
                      <a:pPr algn="l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國內差旅費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人次*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3496061"/>
                  </a:ext>
                </a:extLst>
              </a:tr>
              <a:tr h="292101">
                <a:tc v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消耗性器材及原材料費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5392036"/>
                  </a:ext>
                </a:extLst>
              </a:tr>
              <a:tr h="292101">
                <a:tc v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設備使用費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5808173"/>
                  </a:ext>
                </a:extLst>
              </a:tr>
              <a:tr h="2921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設備維護費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9405490"/>
                  </a:ext>
                </a:extLst>
              </a:tr>
              <a:tr h="2921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推廣宣傳費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2221835"/>
                  </a:ext>
                </a:extLst>
              </a:tr>
              <a:tr h="2921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0195110"/>
                  </a:ext>
                </a:extLst>
              </a:tr>
              <a:tr h="2921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0980733"/>
                  </a:ext>
                </a:extLst>
              </a:tr>
              <a:tr h="292101">
                <a:tc v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962777"/>
                  </a:ext>
                </a:extLst>
              </a:tr>
              <a:tr h="584202"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合   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經費預算皆採含營業稅，合計金額上限新台幣伍佰萬元。</a:t>
                      </a:r>
                      <a:endParaRPr lang="en-US" altLang="zh-TW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indent="0" algn="l">
                        <a:buFont typeface="+mj-lt"/>
                        <a:buNone/>
                      </a:pP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2.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請依需求自行增列。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6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611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AAFF5C-9DB6-4A82-B9AA-44B4F71B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附件、過往</a:t>
            </a:r>
            <a:r>
              <a:rPr lang="en-US" altLang="zh-TW" dirty="0"/>
              <a:t>AI</a:t>
            </a:r>
            <a:r>
              <a:rPr lang="zh-TW" altLang="en-US" dirty="0"/>
              <a:t>實績說明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7300D16-FDF2-4D15-B306-4BEE0C2A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5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51048B-16FA-4F2F-841F-A76636AC9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簡報大綱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FF21916-E0A4-4784-BD2B-4D0526D5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9552B1C-EBBF-481E-8A23-BF2119BBD779}"/>
              </a:ext>
            </a:extLst>
          </p:cNvPr>
          <p:cNvSpPr txBox="1"/>
          <p:nvPr/>
        </p:nvSpPr>
        <p:spPr>
          <a:xfrm>
            <a:off x="1187176" y="1333618"/>
            <a:ext cx="10122416" cy="3729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計畫目標與推動藍圖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計畫導入規劃與執行策略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計畫推動說明與時程規劃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資訊安全運作機制說明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預定查核點說明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預期效益與評估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ea1ChtPeriod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經費預算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附件、過往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實績說明</a:t>
            </a:r>
          </a:p>
        </p:txBody>
      </p:sp>
    </p:spTree>
    <p:extLst>
      <p:ext uri="{BB962C8B-B14F-4D97-AF65-F5344CB8AC3E}">
        <p14:creationId xmlns:p14="http://schemas.microsoft.com/office/powerpoint/2010/main" val="2536065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A8DE21-6B19-407A-B706-506E3496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000" y="126063"/>
            <a:ext cx="10800000" cy="900000"/>
          </a:xfrm>
        </p:spPr>
        <p:txBody>
          <a:bodyPr>
            <a:normAutofit/>
          </a:bodyPr>
          <a:lstStyle/>
          <a:p>
            <a:r>
              <a:rPr lang="zh-TW" altLang="en-US" dirty="0"/>
              <a:t>一、計畫目標與藍圖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647CB89-1EB2-4B0F-82FA-79C55EEA4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48B201E-B99A-46C8-AA52-2728A2B88416}"/>
              </a:ext>
            </a:extLst>
          </p:cNvPr>
          <p:cNvSpPr/>
          <p:nvPr/>
        </p:nvSpPr>
        <p:spPr>
          <a:xfrm>
            <a:off x="1132000" y="976019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（一）推動目標產業及範疇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（二）執行期間預計達成之目標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（三）推動藍圖</a:t>
            </a:r>
          </a:p>
        </p:txBody>
      </p:sp>
    </p:spTree>
    <p:extLst>
      <p:ext uri="{BB962C8B-B14F-4D97-AF65-F5344CB8AC3E}">
        <p14:creationId xmlns:p14="http://schemas.microsoft.com/office/powerpoint/2010/main" val="408733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89FC2-AAAE-45E2-9B7D-76632690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(1/9)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879543E-458E-4B22-8EE6-7592693E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FCE79E2-3C92-4F2B-AF32-741C457CD644}"/>
              </a:ext>
            </a:extLst>
          </p:cNvPr>
          <p:cNvSpPr/>
          <p:nvPr/>
        </p:nvSpPr>
        <p:spPr>
          <a:xfrm>
            <a:off x="1056000" y="972000"/>
            <a:ext cx="67203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（一）平臺上架會員增長策略與執行規劃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1.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平臺上架會員現況與痛點分析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2546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89FC2-AAAE-45E2-9B7D-76632690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(2/9)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879543E-458E-4B22-8EE6-7592693E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FCE79E2-3C92-4F2B-AF32-741C457CD644}"/>
              </a:ext>
            </a:extLst>
          </p:cNvPr>
          <p:cNvSpPr/>
          <p:nvPr/>
        </p:nvSpPr>
        <p:spPr>
          <a:xfrm>
            <a:off x="1056000" y="972000"/>
            <a:ext cx="8966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平臺上架會員增長之策略規劃及導入前後的應用情境</a:t>
            </a:r>
            <a:endParaRPr lang="zh-TW" altLang="zh-TW" b="1" kern="1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A584F69-4300-4DCD-BD26-8BBDFFE07AF3}"/>
              </a:ext>
            </a:extLst>
          </p:cNvPr>
          <p:cNvSpPr txBox="1"/>
          <p:nvPr/>
        </p:nvSpPr>
        <p:spPr>
          <a:xfrm>
            <a:off x="1401140" y="1461247"/>
            <a:ext cx="3932112" cy="87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會員增長之策略規劃</a:t>
            </a:r>
            <a:endParaRPr lang="en-US" altLang="zh-TW" b="1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zh-TW" altLang="en-US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導入前後的應用情境</a:t>
            </a:r>
            <a:endParaRPr lang="zh-TW" altLang="zh-TW" b="1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72B597E0-7048-41FA-AA96-D875A2A3FD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930414"/>
              </p:ext>
            </p:extLst>
          </p:nvPr>
        </p:nvGraphicFramePr>
        <p:xfrm>
          <a:off x="1680163" y="2661543"/>
          <a:ext cx="9551674" cy="2424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0844">
                  <a:extLst>
                    <a:ext uri="{9D8B030D-6E8A-4147-A177-3AD203B41FA5}">
                      <a16:colId xmlns:a16="http://schemas.microsoft.com/office/drawing/2014/main" val="4236497927"/>
                    </a:ext>
                  </a:extLst>
                </a:gridCol>
                <a:gridCol w="3770415">
                  <a:extLst>
                    <a:ext uri="{9D8B030D-6E8A-4147-A177-3AD203B41FA5}">
                      <a16:colId xmlns:a16="http://schemas.microsoft.com/office/drawing/2014/main" val="2700027240"/>
                    </a:ext>
                  </a:extLst>
                </a:gridCol>
                <a:gridCol w="3770415">
                  <a:extLst>
                    <a:ext uri="{9D8B030D-6E8A-4147-A177-3AD203B41FA5}">
                      <a16:colId xmlns:a16="http://schemas.microsoft.com/office/drawing/2014/main" val="3595796209"/>
                    </a:ext>
                  </a:extLst>
                </a:gridCol>
              </a:tblGrid>
              <a:tr h="594225">
                <a:tc>
                  <a:txBody>
                    <a:bodyPr/>
                    <a:lstStyle/>
                    <a:p>
                      <a:pPr marL="3048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應用情境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導入前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導入後</a:t>
                      </a:r>
                    </a:p>
                    <a:p>
                      <a:pPr marL="3048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作為期末驗收項目</a:t>
                      </a:r>
                      <a:r>
                        <a:rPr lang="en-US" sz="1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9260102"/>
                  </a:ext>
                </a:extLst>
              </a:tr>
              <a:tr h="825746">
                <a:tc>
                  <a:txBody>
                    <a:bodyPr/>
                    <a:lstStyle/>
                    <a:p>
                      <a:pPr marL="304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4404952"/>
                  </a:ext>
                </a:extLst>
              </a:tr>
              <a:tr h="825746">
                <a:tc>
                  <a:txBody>
                    <a:bodyPr/>
                    <a:lstStyle/>
                    <a:p>
                      <a:pPr marL="304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0687195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57B425BC-3395-4BEF-A2A2-6F9FB1586BAA}"/>
              </a:ext>
            </a:extLst>
          </p:cNvPr>
          <p:cNvSpPr/>
          <p:nvPr/>
        </p:nvSpPr>
        <p:spPr>
          <a:xfrm>
            <a:off x="1589400" y="5085576"/>
            <a:ext cx="21852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表格如不敷使用，可自行增加</a:t>
            </a:r>
            <a:endPara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551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89FC2-AAAE-45E2-9B7D-76632690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(3/9)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879543E-458E-4B22-8EE6-7592693E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FCE79E2-3C92-4F2B-AF32-741C457CD644}"/>
              </a:ext>
            </a:extLst>
          </p:cNvPr>
          <p:cNvSpPr/>
          <p:nvPr/>
        </p:nvSpPr>
        <p:spPr>
          <a:xfrm>
            <a:off x="1056000" y="972000"/>
            <a:ext cx="6720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導入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應用工具之對象規劃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20238FD-4D7D-4A39-B3CA-047385FD95D4}"/>
              </a:ext>
            </a:extLst>
          </p:cNvPr>
          <p:cNvSpPr/>
          <p:nvPr/>
        </p:nvSpPr>
        <p:spPr>
          <a:xfrm>
            <a:off x="1401140" y="1433665"/>
            <a:ext cx="7034151" cy="1703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平臺上架會員之輪廓分析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吸引新進平臺會員加入及提升既有平臺會員使用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AI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工具之誘因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Both"/>
            </a:pP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提升平臺上架會員使用</a:t>
            </a:r>
            <a:r>
              <a:rPr lang="en-US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AI</a:t>
            </a:r>
            <a:r>
              <a:rPr lang="zh-TW" altLang="zh-TW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工具之頻率</a:t>
            </a:r>
            <a:endParaRPr lang="en-US" altLang="zh-TW" b="1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arenBoth"/>
            </a:pP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以平臺上架會員角度說明導入之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工具可滿足哪些需求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949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89FC2-AAAE-45E2-9B7D-766326903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000" y="72000"/>
            <a:ext cx="10800000" cy="900000"/>
          </a:xfrm>
        </p:spPr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(4/9)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879543E-458E-4B22-8EE6-7592693E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FCE79E2-3C92-4F2B-AF32-741C457CD644}"/>
              </a:ext>
            </a:extLst>
          </p:cNvPr>
          <p:cNvSpPr/>
          <p:nvPr/>
        </p:nvSpPr>
        <p:spPr>
          <a:xfrm>
            <a:off x="1055999" y="793584"/>
            <a:ext cx="6720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 startAt="4"/>
            </a:pP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預計導入對象之服務據點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2A05153-1422-402D-A3F0-CF915AD58FFF}"/>
              </a:ext>
            </a:extLst>
          </p:cNvPr>
          <p:cNvSpPr/>
          <p:nvPr/>
        </p:nvSpPr>
        <p:spPr>
          <a:xfrm>
            <a:off x="1436895" y="1304966"/>
            <a:ext cx="2332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既有平臺上架會員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11F66A2-F15F-449D-9EF0-D49E961C4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622299"/>
              </p:ext>
            </p:extLst>
          </p:nvPr>
        </p:nvGraphicFramePr>
        <p:xfrm>
          <a:off x="1500249" y="1674298"/>
          <a:ext cx="9191501" cy="205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063">
                  <a:extLst>
                    <a:ext uri="{9D8B030D-6E8A-4147-A177-3AD203B41FA5}">
                      <a16:colId xmlns:a16="http://schemas.microsoft.com/office/drawing/2014/main" val="968914536"/>
                    </a:ext>
                  </a:extLst>
                </a:gridCol>
                <a:gridCol w="4394598">
                  <a:extLst>
                    <a:ext uri="{9D8B030D-6E8A-4147-A177-3AD203B41FA5}">
                      <a16:colId xmlns:a16="http://schemas.microsoft.com/office/drawing/2014/main" val="1862310900"/>
                    </a:ext>
                  </a:extLst>
                </a:gridCol>
                <a:gridCol w="3128840">
                  <a:extLst>
                    <a:ext uri="{9D8B030D-6E8A-4147-A177-3AD203B41FA5}">
                      <a16:colId xmlns:a16="http://schemas.microsoft.com/office/drawing/2014/main" val="689700195"/>
                    </a:ext>
                  </a:extLst>
                </a:gridCol>
              </a:tblGrid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所屬地區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企業類別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437781"/>
                  </a:ext>
                </a:extLst>
              </a:tr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22540"/>
                  </a:ext>
                </a:extLst>
              </a:tr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50899"/>
                  </a:ext>
                </a:extLst>
              </a:tr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659613"/>
                  </a:ext>
                </a:extLst>
              </a:tr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東部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550190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0E0AECC1-8CEA-484D-A260-106576C2B036}"/>
              </a:ext>
            </a:extLst>
          </p:cNvPr>
          <p:cNvSpPr/>
          <p:nvPr/>
        </p:nvSpPr>
        <p:spPr>
          <a:xfrm>
            <a:off x="1436895" y="3902204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新增平臺上架會員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8D1650C-B1AC-42CB-B162-F4334E5DD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569040"/>
              </p:ext>
            </p:extLst>
          </p:nvPr>
        </p:nvGraphicFramePr>
        <p:xfrm>
          <a:off x="1615044" y="4271536"/>
          <a:ext cx="9191501" cy="205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063">
                  <a:extLst>
                    <a:ext uri="{9D8B030D-6E8A-4147-A177-3AD203B41FA5}">
                      <a16:colId xmlns:a16="http://schemas.microsoft.com/office/drawing/2014/main" val="968914536"/>
                    </a:ext>
                  </a:extLst>
                </a:gridCol>
                <a:gridCol w="4394598">
                  <a:extLst>
                    <a:ext uri="{9D8B030D-6E8A-4147-A177-3AD203B41FA5}">
                      <a16:colId xmlns:a16="http://schemas.microsoft.com/office/drawing/2014/main" val="1862310900"/>
                    </a:ext>
                  </a:extLst>
                </a:gridCol>
                <a:gridCol w="3128840">
                  <a:extLst>
                    <a:ext uri="{9D8B030D-6E8A-4147-A177-3AD203B41FA5}">
                      <a16:colId xmlns:a16="http://schemas.microsoft.com/office/drawing/2014/main" val="689700195"/>
                    </a:ext>
                  </a:extLst>
                </a:gridCol>
              </a:tblGrid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所屬地區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企業類別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437781"/>
                  </a:ext>
                </a:extLst>
              </a:tr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22540"/>
                  </a:ext>
                </a:extLst>
              </a:tr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50899"/>
                  </a:ext>
                </a:extLst>
              </a:tr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659613"/>
                  </a:ext>
                </a:extLst>
              </a:tr>
              <a:tr h="411832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東部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b="1" i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550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562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389FC2-AAAE-45E2-9B7D-766326903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二、</a:t>
            </a:r>
            <a:r>
              <a:rPr lang="zh-TW" altLang="zh-TW" dirty="0"/>
              <a:t>計畫導入規劃與執行策略</a:t>
            </a:r>
            <a:r>
              <a:rPr lang="en-US" altLang="zh-TW" sz="3200" dirty="0"/>
              <a:t>(5/9)</a:t>
            </a:r>
            <a:endParaRPr lang="zh-TW" altLang="en-US" sz="3200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879543E-458E-4B22-8EE6-7592693EA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FCE79E2-3C92-4F2B-AF32-741C457CD644}"/>
              </a:ext>
            </a:extLst>
          </p:cNvPr>
          <p:cNvSpPr/>
          <p:nvPr/>
        </p:nvSpPr>
        <p:spPr>
          <a:xfrm>
            <a:off x="1055999" y="972000"/>
            <a:ext cx="9194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（二）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規劃與執行策略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1.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平臺現有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應用技術、產品之內容、應用情境現況說明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8DE5C44-FD8F-4B0F-9D8B-EC56373CACE3}"/>
              </a:ext>
            </a:extLst>
          </p:cNvPr>
          <p:cNvSpPr/>
          <p:nvPr/>
        </p:nvSpPr>
        <p:spPr>
          <a:xfrm>
            <a:off x="1401140" y="2319499"/>
            <a:ext cx="3262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技術基礎及相關數據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D05A24E-2368-48FF-AA24-627C9B42E52C}"/>
              </a:ext>
            </a:extLst>
          </p:cNvPr>
          <p:cNvSpPr/>
          <p:nvPr/>
        </p:nvSpPr>
        <p:spPr>
          <a:xfrm>
            <a:off x="1709062" y="2732244"/>
            <a:ext cx="97526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請說明目前平臺使用之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AI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技術，並分別說明應用情境、技術應用內容、技術運行原理、訓練數據來源等。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5395939"/>
      </p:ext>
    </p:extLst>
  </p:cSld>
  <p:clrMapOvr>
    <a:masterClrMapping/>
  </p:clrMapOvr>
</p:sld>
</file>

<file path=ppt/theme/theme1.xml><?xml version="1.0" encoding="utf-8"?>
<a:theme xmlns:a="http://schemas.openxmlformats.org/drawingml/2006/main" name="1_Contents Slide Master">
  <a:themeElements>
    <a:clrScheme name="ALLPPT-BUSINES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7C89"/>
      </a:accent1>
      <a:accent2>
        <a:srgbClr val="8CBABE"/>
      </a:accent2>
      <a:accent3>
        <a:srgbClr val="9CCCD2"/>
      </a:accent3>
      <a:accent4>
        <a:srgbClr val="507C89"/>
      </a:accent4>
      <a:accent5>
        <a:srgbClr val="8CBABE"/>
      </a:accent5>
      <a:accent6>
        <a:srgbClr val="9CCCD2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15098</TotalTime>
  <Words>2198</Words>
  <Application>Microsoft Office PowerPoint</Application>
  <PresentationFormat>寬螢幕</PresentationFormat>
  <Paragraphs>387</Paragraphs>
  <Slides>23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4" baseType="lpstr">
      <vt:lpstr>Arial Unicode MS</vt:lpstr>
      <vt:lpstr>Noto Sans TC</vt:lpstr>
      <vt:lpstr>華康隸書體</vt:lpstr>
      <vt:lpstr>Microsoft JhengHei</vt:lpstr>
      <vt:lpstr>Microsoft JhengHei</vt:lpstr>
      <vt:lpstr>新細明體</vt:lpstr>
      <vt:lpstr>Arial</vt:lpstr>
      <vt:lpstr>Calibri</vt:lpstr>
      <vt:lpstr>Times New Roman</vt:lpstr>
      <vt:lpstr>Wingdings</vt:lpstr>
      <vt:lpstr>1_Contents Slide Master</vt:lpstr>
      <vt:lpstr>PowerPoint 簡報</vt:lpstr>
      <vt:lpstr>提案摘要說明</vt:lpstr>
      <vt:lpstr>簡報大綱</vt:lpstr>
      <vt:lpstr>一、計畫目標與藍圖</vt:lpstr>
      <vt:lpstr>二、計畫導入規劃與執行策略(1/9)</vt:lpstr>
      <vt:lpstr>二、計畫導入規劃與執行策略(2/9)</vt:lpstr>
      <vt:lpstr>二、計畫導入規劃與執行策略(3/9)</vt:lpstr>
      <vt:lpstr>二、計畫導入規劃與執行策略(4/9)</vt:lpstr>
      <vt:lpstr>二、計畫導入規劃與執行策略(5/9)</vt:lpstr>
      <vt:lpstr>二、計畫導入規劃與執行策略(6/9)</vt:lpstr>
      <vt:lpstr>二、計畫導入規劃與執行策略(7/9)</vt:lpstr>
      <vt:lpstr>二、計畫導入規劃與執行策略(8/9)</vt:lpstr>
      <vt:lpstr>二、計畫導入規劃與執行策略(9/9)</vt:lpstr>
      <vt:lpstr>三、計畫推動說明與時程規劃(1/3)</vt:lpstr>
      <vt:lpstr>三、計畫推動說明與時程規劃(2/3)</vt:lpstr>
      <vt:lpstr>三、計畫推動說明與時程規劃(3/3)</vt:lpstr>
      <vt:lpstr>四、資訊安全運作機制說明</vt:lpstr>
      <vt:lpstr>五、預定查核點說明(1/3)</vt:lpstr>
      <vt:lpstr>五、預定查核點說明(2/3)</vt:lpstr>
      <vt:lpstr>五、預定查核點說明(3/3)</vt:lpstr>
      <vt:lpstr>六、預期效益及亮點說明</vt:lpstr>
      <vt:lpstr>七、經費說明</vt:lpstr>
      <vt:lpstr>附件、過往AI實績說明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王孟純</cp:lastModifiedBy>
  <cp:revision>739</cp:revision>
  <cp:lastPrinted>2025-03-13T11:14:24Z</cp:lastPrinted>
  <dcterms:created xsi:type="dcterms:W3CDTF">2018-04-24T17:14:44Z</dcterms:created>
  <dcterms:modified xsi:type="dcterms:W3CDTF">2025-06-05T09:58:09Z</dcterms:modified>
</cp:coreProperties>
</file>